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3" r:id="rId2"/>
    <p:sldId id="261" r:id="rId3"/>
    <p:sldId id="262" r:id="rId4"/>
    <p:sldId id="260" r:id="rId5"/>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16" autoAdjust="0"/>
    <p:restoredTop sz="78626" autoAdjust="0"/>
  </p:normalViewPr>
  <p:slideViewPr>
    <p:cSldViewPr snapToGrid="0" snapToObjects="1">
      <p:cViewPr varScale="1">
        <p:scale>
          <a:sx n="23" d="100"/>
          <a:sy n="23" d="100"/>
        </p:scale>
        <p:origin x="-1680" y="-136"/>
      </p:cViewPr>
      <p:guideLst>
        <p:guide orient="horz" pos="806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5/18/15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smtClean="0"/>
              <a:t>Primary slide</a:t>
            </a:r>
          </a:p>
          <a:p>
            <a:r>
              <a:rPr lang="en-US" dirty="0" smtClean="0"/>
              <a:t>Included</a:t>
            </a:r>
            <a:r>
              <a:rPr lang="en-US" baseline="0" dirty="0" smtClean="0"/>
              <a:t> metadata section, moved A/D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Moved</a:t>
            </a:r>
            <a:r>
              <a:rPr lang="en-US" baseline="0" dirty="0" smtClean="0"/>
              <a:t> advantages/disadvantages to right column, ditched user education</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-Recommended font sizes for 40x40 posters?</a:t>
            </a:r>
          </a:p>
          <a:p>
            <a:r>
              <a:rPr lang="en-US" dirty="0" smtClean="0"/>
              <a:t>-What’s the right size for posters?</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3</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4</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5/18/15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5/18/15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5/18/15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5/18/15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1" y="20366185"/>
            <a:ext cx="10637010" cy="4478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1622511" y="21401459"/>
            <a:ext cx="9165034" cy="344291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 </a:t>
            </a:r>
            <a:r>
              <a:rPr lang="en-US" sz="2800" dirty="0" err="1" smtClean="0">
                <a:latin typeface="Helvetica"/>
                <a:cs typeface="Helvetica"/>
              </a:rPr>
              <a:t>Consect</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smtClean="0">
                <a:latin typeface="Helvetica"/>
                <a:cs typeface="Helvetica"/>
              </a:rPr>
              <a:t>Consec</a:t>
            </a:r>
            <a:endParaRPr lang="en-US" sz="2800" dirty="0" smtClean="0">
              <a:latin typeface="Helvetica"/>
              <a:cs typeface="Helvetica"/>
            </a:endParaRPr>
          </a:p>
          <a:p>
            <a:pPr algn="just">
              <a:lnSpc>
                <a:spcPct val="110000"/>
              </a:lnSpc>
            </a:pPr>
            <a:r>
              <a:rPr lang="en-US" sz="2800" dirty="0" err="1" smtClean="0">
                <a:latin typeface="Helvetica"/>
                <a:cs typeface="Helvetica"/>
              </a:rPr>
              <a:t>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lgksed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a:latin typeface="Helvetica"/>
                <a:cs typeface="Helvetica"/>
              </a:rPr>
              <a:t>. </a:t>
            </a:r>
            <a:r>
              <a:rPr lang="en-US" sz="2800" dirty="0" err="1">
                <a:latin typeface="Helvetica"/>
                <a:cs typeface="Helvetica"/>
              </a:rPr>
              <a:t>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eiusmod</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pic>
        <p:nvPicPr>
          <p:cNvPr id="6" name="Picture 5" descr="SmartCollection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501" y="4774325"/>
            <a:ext cx="10637010" cy="15252792"/>
          </a:xfrm>
          <a:prstGeom prst="rect">
            <a:avLst/>
          </a:prstGeom>
        </p:spPr>
      </p:pic>
      <p:sp>
        <p:nvSpPr>
          <p:cNvPr id="24" name="TextBox 23"/>
          <p:cNvSpPr txBox="1"/>
          <p:nvPr/>
        </p:nvSpPr>
        <p:spPr>
          <a:xfrm>
            <a:off x="21622510" y="4664641"/>
            <a:ext cx="9619488" cy="12503846"/>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Cerberus</a:t>
            </a:r>
            <a:r>
              <a:rPr lang="en-US" sz="2800" dirty="0">
                <a:latin typeface="Helvetica"/>
                <a:cs typeface="Helvetica"/>
              </a:rPr>
              <a:t>, the DRS's underlying Fedora/Hydra architecture, was derived from </a:t>
            </a:r>
            <a:r>
              <a:rPr lang="en-US" sz="2800" dirty="0" err="1">
                <a:latin typeface="Helvetica"/>
                <a:cs typeface="Helvetica"/>
              </a:rPr>
              <a:t>Sufia</a:t>
            </a:r>
            <a:r>
              <a:rPr lang="en-US" sz="2800" dirty="0">
                <a:latin typeface="Helvetica"/>
                <a:cs typeface="Helvetica"/>
              </a:rPr>
              <a:t>, which relied on a flat file structure. The original </a:t>
            </a:r>
            <a:r>
              <a:rPr lang="en-US" sz="2800" dirty="0" err="1">
                <a:latin typeface="Helvetica"/>
                <a:cs typeface="Helvetica"/>
              </a:rPr>
              <a:t>Sufia</a:t>
            </a:r>
            <a:r>
              <a:rPr lang="en-US" sz="2800" dirty="0">
                <a:latin typeface="Helvetica"/>
                <a:cs typeface="Helvetica"/>
              </a:rPr>
              <a:t> structure was modified to incorporate three types of collections:</a:t>
            </a:r>
          </a:p>
          <a:p>
            <a:pPr marL="457200" indent="-457200">
              <a:lnSpc>
                <a:spcPct val="110000"/>
              </a:lnSpc>
              <a:buFont typeface="Arial"/>
              <a:buChar char="•"/>
            </a:pPr>
            <a:r>
              <a:rPr lang="en-US" sz="2800" b="1" dirty="0">
                <a:latin typeface="Helvetica"/>
                <a:cs typeface="Helvetica"/>
              </a:rPr>
              <a:t>communities</a:t>
            </a:r>
            <a:r>
              <a:rPr lang="en-US" sz="2800" dirty="0">
                <a:latin typeface="Helvetica"/>
                <a:cs typeface="Helvetica"/>
              </a:rPr>
              <a:t>: collections that belong to the DRS canonical graph. They can only contain communities, collections, or faculty users - no files</a:t>
            </a:r>
          </a:p>
          <a:p>
            <a:pPr marL="457200" indent="-457200">
              <a:lnSpc>
                <a:spcPct val="110000"/>
              </a:lnSpc>
              <a:buFont typeface="Arial"/>
              <a:buChar char="•"/>
            </a:pPr>
            <a:r>
              <a:rPr lang="en-US" sz="2800" b="1" dirty="0">
                <a:latin typeface="Helvetica"/>
                <a:cs typeface="Helvetica"/>
              </a:rPr>
              <a:t>smart collections</a:t>
            </a:r>
            <a:r>
              <a:rPr lang="en-US" sz="2800" dirty="0">
                <a:latin typeface="Helvetica"/>
                <a:cs typeface="Helvetica"/>
              </a:rPr>
              <a:t>: collections that belong to faculty users and are directly connected to the faculty user's community</a:t>
            </a:r>
          </a:p>
          <a:p>
            <a:pPr marL="457200" indent="-457200">
              <a:lnSpc>
                <a:spcPct val="110000"/>
              </a:lnSpc>
              <a:buFont typeface="Arial"/>
              <a:buChar char="•"/>
            </a:pPr>
            <a:r>
              <a:rPr lang="en-US" sz="2800" b="1" dirty="0">
                <a:latin typeface="Helvetica"/>
                <a:cs typeface="Helvetica"/>
              </a:rPr>
              <a:t>personal collections</a:t>
            </a:r>
            <a:r>
              <a:rPr lang="en-US" sz="2800" dirty="0">
                <a:latin typeface="Helvetica"/>
                <a:cs typeface="Helvetica"/>
              </a:rPr>
              <a:t>: a typical static collection</a:t>
            </a:r>
          </a:p>
          <a:p>
            <a:pPr algn="just">
              <a:lnSpc>
                <a:spcPct val="110000"/>
              </a:lnSpc>
            </a:pPr>
            <a:r>
              <a:rPr lang="en-US" sz="2800" dirty="0">
                <a:latin typeface="Helvetica"/>
                <a:cs typeface="Helvetica"/>
              </a:rPr>
              <a:t> </a:t>
            </a:r>
            <a:r>
              <a:rPr lang="en-US" sz="2800" dirty="0" smtClean="0">
                <a:latin typeface="Helvetica"/>
                <a:cs typeface="Helvetica"/>
              </a:rPr>
              <a:t>    All </a:t>
            </a:r>
            <a:r>
              <a:rPr lang="en-US" sz="2800" dirty="0">
                <a:latin typeface="Helvetica"/>
                <a:cs typeface="Helvetica"/>
              </a:rPr>
              <a:t>schools and colleges communities are nested beneath the top-level Northeastern University community. Departments and research group communities are nested within the proper University school or college community, and each faculty user is connected to his or her appropriate communities using RELS-EXT and properties metadata. The relationships between faculty users, smart collections, and communities allows the DRS to aggregate content stored in Smart Collections up through the community structure. Once faculty are attached to a community, the files stored in their Smart Collections can be discovered by browsing through the community's Smart Collections.</a:t>
            </a:r>
            <a:endParaRPr lang="en-US" sz="2800" dirty="0" smtClean="0">
              <a:latin typeface="Helvetica"/>
              <a:cs typeface="Helvetica"/>
            </a:endParaRPr>
          </a:p>
        </p:txBody>
      </p:sp>
      <p:pic>
        <p:nvPicPr>
          <p:cNvPr id="2" name="Picture 1" descr="Cerberus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74568" y="21401459"/>
            <a:ext cx="2371257" cy="1832335"/>
          </a:xfrm>
          <a:prstGeom prst="rect">
            <a:avLst/>
          </a:prstGeom>
        </p:spPr>
      </p:pic>
      <p:sp>
        <p:nvSpPr>
          <p:cNvPr id="34" name="TextBox 33"/>
          <p:cNvSpPr txBox="1"/>
          <p:nvPr/>
        </p:nvSpPr>
        <p:spPr>
          <a:xfrm>
            <a:off x="914397" y="18650983"/>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"Smart Collections" in communities aren't really collections, they're aggregated lists of the objects stored in each connected faculty member's "Smart Collections". DRS staff is notified when a new faculty member logs in and the connection between the faculty and the community is made through the DRS admin panel. A series of predefined Smart Collections are created for a faculty member when he or she first signs in. Users are connected to communities with a locally defined RDF statement in the RELS-EXT (&lt;</a:t>
            </a:r>
            <a:r>
              <a:rPr lang="en-US" sz="2800" dirty="0" err="1">
                <a:latin typeface="Helvetica"/>
                <a:cs typeface="Helvetica"/>
              </a:rPr>
              <a:t>drs:hasAffiliation</a:t>
            </a:r>
            <a:r>
              <a:rPr lang="en-US" sz="2800" dirty="0">
                <a:latin typeface="Helvetica"/>
                <a:cs typeface="Helvetica"/>
              </a:rPr>
              <a:t>&gt;) and via the </a:t>
            </a:r>
            <a:r>
              <a:rPr lang="en-US" sz="2800" dirty="0" err="1">
                <a:latin typeface="Helvetica"/>
                <a:cs typeface="Helvetica"/>
              </a:rPr>
              <a:t>community_name</a:t>
            </a:r>
            <a:r>
              <a:rPr lang="en-US" sz="2800" dirty="0">
                <a:latin typeface="Helvetica"/>
                <a:cs typeface="Helvetica"/>
              </a:rPr>
              <a:t> field in the Hydra details </a:t>
            </a:r>
            <a:r>
              <a:rPr lang="en-US" sz="2800" dirty="0" err="1">
                <a:latin typeface="Helvetica"/>
                <a:cs typeface="Helvetica"/>
              </a:rPr>
              <a:t>datastream</a:t>
            </a:r>
            <a:r>
              <a:rPr lang="en-US" sz="2800" dirty="0">
                <a:latin typeface="Helvetica"/>
                <a:cs typeface="Helvetica"/>
              </a:rPr>
              <a:t>. Need smart collection metadata, too.</a:t>
            </a:r>
            <a:endParaRPr lang="en-US" sz="2800" dirty="0">
              <a:latin typeface="Helvetica"/>
              <a:cs typeface="Helvetica"/>
            </a:endParaRPr>
          </a:p>
        </p:txBody>
      </p:sp>
      <p:sp>
        <p:nvSpPr>
          <p:cNvPr id="35" name="TextBox 34"/>
          <p:cNvSpPr txBox="1"/>
          <p:nvPr/>
        </p:nvSpPr>
        <p:spPr>
          <a:xfrm>
            <a:off x="10985500" y="20366184"/>
            <a:ext cx="10637009"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14397" y="4593484"/>
            <a:ext cx="9613902" cy="9659994"/>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sp>
        <p:nvSpPr>
          <p:cNvPr id="18" name="TextBox 17"/>
          <p:cNvSpPr txBox="1"/>
          <p:nvPr/>
        </p:nvSpPr>
        <p:spPr>
          <a:xfrm>
            <a:off x="13125149" y="9205683"/>
            <a:ext cx="6531394"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Sample Graph</a:t>
            </a:r>
            <a:endParaRPr lang="en-US" sz="3600" dirty="0">
              <a:solidFill>
                <a:schemeClr val="accent4">
                  <a:lumMod val="75000"/>
                </a:schemeClr>
              </a:solidFill>
              <a:latin typeface="Helvetica"/>
              <a:cs typeface="Helvetica"/>
            </a:endParaRPr>
          </a:p>
        </p:txBody>
      </p:sp>
      <p:pic>
        <p:nvPicPr>
          <p:cNvPr id="5" name="Picture 4" descr="metadat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02" y="14253478"/>
            <a:ext cx="9601200" cy="4343400"/>
          </a:xfrm>
          <a:prstGeom prst="rect">
            <a:avLst/>
          </a:prstGeom>
        </p:spPr>
      </p:pic>
      <p:pic>
        <p:nvPicPr>
          <p:cNvPr id="26" name="Picture 25" descr="metadat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86004" y="17168487"/>
            <a:ext cx="8701541" cy="4232972"/>
          </a:xfrm>
          <a:prstGeom prst="rect">
            <a:avLst/>
          </a:prstGeom>
        </p:spPr>
      </p:pic>
      <p:sp>
        <p:nvSpPr>
          <p:cNvPr id="27" name="TextBox 26"/>
          <p:cNvSpPr txBox="1"/>
          <p:nvPr/>
        </p:nvSpPr>
        <p:spPr>
          <a:xfrm>
            <a:off x="23050606" y="18848416"/>
            <a:ext cx="6531394"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Placeholder</a:t>
            </a:r>
            <a:endParaRPr lang="en-US" sz="3600" dirty="0">
              <a:solidFill>
                <a:schemeClr val="accent4">
                  <a:lumMod val="75000"/>
                </a:schemeClr>
              </a:solidFill>
              <a:latin typeface="Helvetica"/>
              <a:cs typeface="Helvetica"/>
            </a:endParaRPr>
          </a:p>
        </p:txBody>
      </p:sp>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0" y="20366184"/>
            <a:ext cx="12568465" cy="48421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4012107" y="20448666"/>
            <a:ext cx="7229891" cy="4593995"/>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400" dirty="0" err="1">
                <a:latin typeface="Helvetica"/>
                <a:cs typeface="Helvetica"/>
              </a:rPr>
              <a:t>Lorem</a:t>
            </a:r>
            <a:r>
              <a:rPr lang="en-US" sz="2400" dirty="0">
                <a:latin typeface="Helvetica"/>
                <a:cs typeface="Helvetica"/>
              </a:rPr>
              <a:t> </a:t>
            </a:r>
            <a:r>
              <a:rPr lang="en-US" sz="2400" dirty="0" err="1">
                <a:latin typeface="Helvetica"/>
                <a:cs typeface="Helvetica"/>
              </a:rPr>
              <a:t>ipsum</a:t>
            </a:r>
            <a:r>
              <a:rPr lang="en-US" sz="2400" dirty="0">
                <a:latin typeface="Helvetica"/>
                <a:cs typeface="Helvetica"/>
              </a:rPr>
              <a:t> </a:t>
            </a:r>
            <a:r>
              <a:rPr lang="en-US" sz="2400" dirty="0" smtClean="0">
                <a:latin typeface="Helvetica"/>
                <a:cs typeface="Helvetica"/>
              </a:rPr>
              <a:t>dolor sit </a:t>
            </a:r>
            <a:r>
              <a:rPr lang="en-US" sz="2400" dirty="0" err="1">
                <a:latin typeface="Helvetica"/>
                <a:cs typeface="Helvetica"/>
              </a:rPr>
              <a:t>amet</a:t>
            </a:r>
            <a:r>
              <a:rPr lang="en-US" sz="2400" dirty="0" smtClean="0">
                <a:latin typeface="Helvetica"/>
                <a:cs typeface="Helvetica"/>
              </a:rPr>
              <a:t>,</a:t>
            </a:r>
          </a:p>
          <a:p>
            <a:pPr>
              <a:lnSpc>
                <a:spcPct val="110000"/>
              </a:lnSpc>
            </a:pPr>
            <a:r>
              <a:rPr lang="en-US" sz="2400" dirty="0" err="1" smtClean="0">
                <a:latin typeface="Helvetica"/>
                <a:cs typeface="Helvetica"/>
              </a:rPr>
              <a:t>Consect</a:t>
            </a:r>
            <a:r>
              <a:rPr lang="en-US" sz="2400" dirty="0">
                <a:latin typeface="Helvetica"/>
                <a:cs typeface="Helvetica"/>
              </a:rPr>
              <a:t> </a:t>
            </a:r>
            <a:r>
              <a:rPr lang="en-US" sz="2400" dirty="0" err="1" smtClean="0">
                <a:latin typeface="Helvetica"/>
                <a:cs typeface="Helvetica"/>
              </a:rPr>
              <a:t>adipiscing</a:t>
            </a:r>
            <a:r>
              <a:rPr lang="en-US" sz="2400" dirty="0" smtClean="0">
                <a:latin typeface="Helvetica"/>
                <a:cs typeface="Helvetica"/>
              </a:rPr>
              <a:t> </a:t>
            </a:r>
            <a:r>
              <a:rPr lang="en-US" sz="2400" dirty="0" err="1">
                <a:latin typeface="Helvetica"/>
                <a:cs typeface="Helvetica"/>
              </a:rPr>
              <a:t>elit</a:t>
            </a:r>
            <a:r>
              <a:rPr lang="en-US" sz="2400" dirty="0">
                <a:latin typeface="Helvetica"/>
                <a:cs typeface="Helvetica"/>
              </a:rPr>
              <a:t>, </a:t>
            </a:r>
            <a:r>
              <a:rPr lang="en-US" sz="2400" dirty="0" err="1" smtClean="0">
                <a:latin typeface="Helvetica"/>
                <a:cs typeface="Helvetica"/>
              </a:rPr>
              <a:t>lgk</a:t>
            </a:r>
            <a:endParaRPr lang="en-US" sz="2400" dirty="0" smtClean="0">
              <a:latin typeface="Helvetica"/>
              <a:cs typeface="Helvetica"/>
            </a:endParaRPr>
          </a:p>
          <a:p>
            <a:pPr>
              <a:lnSpc>
                <a:spcPct val="110000"/>
              </a:lnSpc>
            </a:pPr>
            <a:r>
              <a:rPr lang="en-US" sz="2400" dirty="0" err="1" smtClean="0">
                <a:latin typeface="Helvetica"/>
                <a:cs typeface="Helvetica"/>
              </a:rPr>
              <a:t>sed</a:t>
            </a:r>
            <a:r>
              <a:rPr lang="en-US" sz="2400" dirty="0" smtClean="0">
                <a:latin typeface="Helvetica"/>
                <a:cs typeface="Helvetica"/>
              </a:rPr>
              <a:t> </a:t>
            </a:r>
            <a:r>
              <a:rPr lang="en-US" sz="2400" dirty="0">
                <a:latin typeface="Helvetica"/>
                <a:cs typeface="Helvetica"/>
              </a:rPr>
              <a:t>do </a:t>
            </a:r>
            <a:r>
              <a:rPr lang="en-US" sz="2400" dirty="0" err="1">
                <a:latin typeface="Helvetica"/>
                <a:cs typeface="Helvetica"/>
              </a:rPr>
              <a:t>eiusmod</a:t>
            </a:r>
            <a:r>
              <a:rPr lang="en-US" sz="2400" dirty="0">
                <a:latin typeface="Helvetica"/>
                <a:cs typeface="Helvetica"/>
              </a:rPr>
              <a:t> </a:t>
            </a:r>
            <a:r>
              <a:rPr lang="en-US" sz="2400" dirty="0" err="1" smtClean="0">
                <a:latin typeface="Helvetica"/>
                <a:cs typeface="Helvetica"/>
              </a:rPr>
              <a:t>tempor</a:t>
            </a:r>
            <a:r>
              <a:rPr lang="en-US" sz="2400" dirty="0">
                <a:latin typeface="Helvetica"/>
                <a:cs typeface="Helvetica"/>
              </a:rPr>
              <a:t> </a:t>
            </a:r>
            <a:r>
              <a:rPr lang="en-US" sz="2400" dirty="0" smtClean="0">
                <a:latin typeface="Helvetica"/>
                <a:cs typeface="Helvetica"/>
              </a:rPr>
              <a:t>sed. </a:t>
            </a:r>
          </a:p>
          <a:p>
            <a:pPr>
              <a:lnSpc>
                <a:spcPct val="110000"/>
              </a:lnSpc>
            </a:pPr>
            <a:r>
              <a:rPr lang="en-US" sz="2400" dirty="0" err="1" smtClean="0">
                <a:latin typeface="Helvetica"/>
                <a:cs typeface="Helvetica"/>
              </a:rPr>
              <a:t>Consect</a:t>
            </a:r>
            <a:r>
              <a:rPr lang="en-US" sz="2400" dirty="0" smtClean="0">
                <a:latin typeface="Helvetica"/>
                <a:cs typeface="Helvetica"/>
              </a:rPr>
              <a:t> </a:t>
            </a:r>
            <a:r>
              <a:rPr lang="en-US" sz="2400" dirty="0" err="1">
                <a:latin typeface="Helvetica"/>
                <a:cs typeface="Helvetica"/>
              </a:rPr>
              <a:t>adipiscing</a:t>
            </a:r>
            <a:r>
              <a:rPr lang="en-US" sz="2400" dirty="0">
                <a:latin typeface="Helvetica"/>
                <a:cs typeface="Helvetica"/>
              </a:rPr>
              <a:t> </a:t>
            </a:r>
            <a:r>
              <a:rPr lang="en-US" sz="2400" dirty="0" err="1">
                <a:latin typeface="Helvetica"/>
                <a:cs typeface="Helvetica"/>
              </a:rPr>
              <a:t>elit</a:t>
            </a:r>
            <a:r>
              <a:rPr lang="en-US" sz="2400" dirty="0">
                <a:latin typeface="Helvetica"/>
                <a:cs typeface="Helvetica"/>
              </a:rPr>
              <a:t>, </a:t>
            </a:r>
            <a:r>
              <a:rPr lang="en-US" sz="2400" dirty="0" err="1" smtClean="0">
                <a:latin typeface="Helvetica"/>
                <a:cs typeface="Helvetica"/>
              </a:rPr>
              <a:t>lgksed</a:t>
            </a:r>
            <a:r>
              <a:rPr lang="en-US" sz="2400" dirty="0" smtClean="0">
                <a:latin typeface="Helvetica"/>
                <a:cs typeface="Helvetica"/>
              </a:rPr>
              <a:t> </a:t>
            </a:r>
            <a:r>
              <a:rPr lang="en-US" sz="2400" dirty="0">
                <a:latin typeface="Helvetica"/>
                <a:cs typeface="Helvetica"/>
              </a:rPr>
              <a:t>do </a:t>
            </a:r>
            <a:r>
              <a:rPr lang="en-US" sz="2400" dirty="0" err="1" smtClean="0">
                <a:latin typeface="Helvetica"/>
                <a:cs typeface="Helvetica"/>
              </a:rPr>
              <a:t>eiusmod</a:t>
            </a:r>
            <a:r>
              <a:rPr lang="en-US" sz="2400" dirty="0" smtClean="0">
                <a:latin typeface="Helvetica"/>
                <a:cs typeface="Helvetica"/>
              </a:rPr>
              <a:t> </a:t>
            </a:r>
            <a:r>
              <a:rPr lang="en-US" sz="2400" dirty="0" err="1">
                <a:latin typeface="Helvetica"/>
                <a:cs typeface="Helvetica"/>
              </a:rPr>
              <a:t>tempor</a:t>
            </a:r>
            <a:r>
              <a:rPr lang="en-US" sz="2400" dirty="0">
                <a:latin typeface="Helvetica"/>
                <a:cs typeface="Helvetica"/>
              </a:rPr>
              <a:t> sed. </a:t>
            </a:r>
            <a:r>
              <a:rPr lang="en-US" sz="2400" dirty="0" err="1">
                <a:latin typeface="Helvetica"/>
                <a:cs typeface="Helvetica"/>
              </a:rPr>
              <a:t>eiusmod</a:t>
            </a:r>
            <a:r>
              <a:rPr lang="en-US" sz="2400" dirty="0">
                <a:latin typeface="Helvetica"/>
                <a:cs typeface="Helvetica"/>
              </a:rPr>
              <a:t> </a:t>
            </a:r>
            <a:r>
              <a:rPr lang="en-US" sz="2400" dirty="0" err="1" smtClean="0">
                <a:latin typeface="Helvetica"/>
                <a:cs typeface="Helvetica"/>
              </a:rPr>
              <a:t>tempor</a:t>
            </a:r>
            <a:r>
              <a:rPr lang="en-US" sz="2400" dirty="0" smtClean="0">
                <a:latin typeface="Helvetica"/>
                <a:cs typeface="Helvetica"/>
              </a:rPr>
              <a:t> </a:t>
            </a:r>
            <a:r>
              <a:rPr lang="en-US" sz="2400" dirty="0">
                <a:latin typeface="Helvetica"/>
                <a:cs typeface="Helvetica"/>
              </a:rPr>
              <a:t>sed. </a:t>
            </a:r>
            <a:r>
              <a:rPr lang="en-US" sz="2400" dirty="0" err="1" smtClean="0">
                <a:latin typeface="Helvetica"/>
                <a:cs typeface="Helvetica"/>
              </a:rPr>
              <a:t>Eiusmod</a:t>
            </a:r>
            <a:r>
              <a:rPr lang="en-US" sz="2800" dirty="0">
                <a:latin typeface="Helvetica"/>
                <a:cs typeface="Helvetica"/>
              </a:rPr>
              <a:t>. </a:t>
            </a:r>
            <a:r>
              <a:rPr lang="en-US" sz="2800" dirty="0" err="1">
                <a:latin typeface="Helvetica"/>
                <a:cs typeface="Helvetica"/>
              </a:rPr>
              <a:t>Consect</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endParaRPr lang="en-US" sz="2800" dirty="0" smtClean="0">
              <a:latin typeface="Helvetica"/>
              <a:cs typeface="Helvetica"/>
            </a:endParaRPr>
          </a:p>
          <a:p>
            <a:pPr>
              <a:lnSpc>
                <a:spcPct val="110000"/>
              </a:lnSpc>
            </a:pPr>
            <a:r>
              <a:rPr lang="en-US" sz="2800" b="1" dirty="0" err="1" smtClean="0">
                <a:solidFill>
                  <a:srgbClr val="2B84D2"/>
                </a:solidFill>
                <a:latin typeface="Helvetica"/>
                <a:cs typeface="Helvetica"/>
              </a:rPr>
              <a:t>github.com</a:t>
            </a:r>
            <a:r>
              <a:rPr lang="en-US" sz="2800" b="1" dirty="0">
                <a:solidFill>
                  <a:srgbClr val="2B84D2"/>
                </a:solidFill>
                <a:latin typeface="Helvetica"/>
                <a:cs typeface="Helvetica"/>
              </a:rPr>
              <a:t>/NEU-Libraries/</a:t>
            </a:r>
            <a:r>
              <a:rPr lang="en-US" sz="2800" b="1" dirty="0" err="1">
                <a:solidFill>
                  <a:srgbClr val="2B84D2"/>
                </a:solidFill>
                <a:latin typeface="Helvetica"/>
                <a:cs typeface="Helvetica"/>
              </a:rPr>
              <a:t>cerberus</a:t>
            </a:r>
            <a:endParaRPr lang="en-US" sz="2800" b="1" dirty="0">
              <a:solidFill>
                <a:srgbClr val="2B84D2"/>
              </a:solidFill>
              <a:latin typeface="Helvetica"/>
              <a:cs typeface="Helvetica"/>
            </a:endParaRPr>
          </a:p>
        </p:txBody>
      </p:sp>
      <p:pic>
        <p:nvPicPr>
          <p:cNvPr id="6" name="Picture 5" descr="SmartCollection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501" y="4774325"/>
            <a:ext cx="10637010" cy="15252792"/>
          </a:xfrm>
          <a:prstGeom prst="rect">
            <a:avLst/>
          </a:prstGeom>
        </p:spPr>
      </p:pic>
      <p:sp>
        <p:nvSpPr>
          <p:cNvPr id="24" name="TextBox 23"/>
          <p:cNvSpPr txBox="1"/>
          <p:nvPr/>
        </p:nvSpPr>
        <p:spPr>
          <a:xfrm>
            <a:off x="21622510" y="4664641"/>
            <a:ext cx="9619488" cy="9659994"/>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nSpc>
                <a:spcPct val="110000"/>
              </a:lnSpc>
            </a:pP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smtClean="0">
                <a:latin typeface="Helvetica"/>
                <a:cs typeface="Helvetica"/>
              </a:rPr>
              <a:t>ut</a:t>
            </a:r>
            <a:r>
              <a:rPr lang="en-US" sz="2800" dirty="0" smtClean="0">
                <a:latin typeface="Helvetica"/>
                <a:cs typeface="Helvetica"/>
              </a:rPr>
              <a:t> </a:t>
            </a:r>
            <a:r>
              <a:rPr lang="en-US" sz="2800" dirty="0" err="1" smtClean="0">
                <a:latin typeface="Helvetica"/>
                <a:cs typeface="Helvetica"/>
              </a:rPr>
              <a:t>labore</a:t>
            </a:r>
            <a:r>
              <a:rPr lang="en-US" sz="2800" dirty="0" smtClean="0">
                <a:latin typeface="Helvetica"/>
                <a:cs typeface="Helvetica"/>
              </a:rPr>
              <a:t> et </a:t>
            </a:r>
            <a:r>
              <a:rPr lang="en-US" sz="2800" dirty="0" err="1" smtClean="0">
                <a:latin typeface="Helvetica"/>
                <a:cs typeface="Helvetica"/>
              </a:rPr>
              <a:t>dolore</a:t>
            </a:r>
            <a:r>
              <a:rPr lang="en-US" sz="2800" dirty="0" smtClean="0">
                <a:latin typeface="Helvetica"/>
                <a:cs typeface="Helvetica"/>
              </a:rPr>
              <a:t> magna </a:t>
            </a:r>
            <a:r>
              <a:rPr lang="en-US" sz="2800" dirty="0" err="1" smtClean="0">
                <a:latin typeface="Helvetica"/>
                <a:cs typeface="Helvetica"/>
              </a:rPr>
              <a:t>aliqua</a:t>
            </a:r>
            <a:r>
              <a:rPr lang="en-US" sz="2800" dirty="0" smtClean="0">
                <a:latin typeface="Helvetica"/>
                <a:cs typeface="Helvetica"/>
              </a:rPr>
              <a:t> magna </a:t>
            </a:r>
            <a:r>
              <a:rPr lang="en-US" sz="2800" dirty="0" err="1" smtClean="0">
                <a:latin typeface="Helvetica"/>
                <a:cs typeface="Helvetica"/>
              </a:rPr>
              <a:t>aliqua</a:t>
            </a:r>
            <a:r>
              <a:rPr lang="en-US" sz="2800" dirty="0" smtClean="0">
                <a:latin typeface="Helvetica"/>
                <a:cs typeface="Helvetica"/>
              </a:rPr>
              <a:t> magna </a:t>
            </a:r>
            <a:r>
              <a:rPr lang="en-US" sz="2800" dirty="0" err="1" smtClean="0">
                <a:latin typeface="Helvetica"/>
                <a:cs typeface="Helvetica"/>
              </a:rPr>
              <a:t>aliqua</a:t>
            </a:r>
            <a:r>
              <a:rPr lang="en-US" sz="2800" dirty="0" smtClean="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smtClean="0">
                <a:latin typeface="Helvetica"/>
                <a:cs typeface="Helvetica"/>
              </a:rPr>
              <a:t>ut</a:t>
            </a:r>
            <a:r>
              <a:rPr lang="en-US" sz="2800" dirty="0" smtClean="0">
                <a:latin typeface="Helvetica"/>
                <a:cs typeface="Helvetica"/>
              </a:rPr>
              <a:t> </a:t>
            </a:r>
            <a:r>
              <a:rPr lang="en-US" sz="2800" dirty="0" err="1" smtClean="0">
                <a:latin typeface="Helvetica"/>
                <a:cs typeface="Helvetica"/>
              </a:rPr>
              <a:t>labore</a:t>
            </a:r>
            <a:r>
              <a:rPr lang="en-US" sz="2800" dirty="0" smtClean="0">
                <a:latin typeface="Helvetica"/>
                <a:cs typeface="Helvetica"/>
              </a:rPr>
              <a:t> et </a:t>
            </a:r>
            <a:r>
              <a:rPr lang="en-US" sz="2800" dirty="0" err="1" smtClean="0">
                <a:latin typeface="Helvetica"/>
                <a:cs typeface="Helvetica"/>
              </a:rPr>
              <a:t>dolore</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smtClean="0">
                <a:latin typeface="Helvetica"/>
                <a:cs typeface="Helvetica"/>
              </a:rPr>
              <a:t>ut</a:t>
            </a:r>
            <a:r>
              <a:rPr lang="en-US" sz="2800" dirty="0" smtClean="0">
                <a:latin typeface="Helvetica"/>
                <a:cs typeface="Helvetica"/>
              </a:rPr>
              <a:t> </a:t>
            </a:r>
            <a:r>
              <a:rPr lang="en-US" sz="2800" dirty="0" err="1" smtClean="0">
                <a:latin typeface="Helvetica"/>
                <a:cs typeface="Helvetica"/>
              </a:rPr>
              <a:t>labore</a:t>
            </a:r>
            <a:r>
              <a:rPr lang="en-US" sz="2800" dirty="0" smtClean="0">
                <a:latin typeface="Helvetica"/>
                <a:cs typeface="Helvetica"/>
              </a:rPr>
              <a:t> et </a:t>
            </a:r>
            <a:r>
              <a:rPr lang="en-US" sz="2800" dirty="0" err="1" smtClean="0">
                <a:latin typeface="Helvetica"/>
                <a:cs typeface="Helvetica"/>
              </a:rPr>
              <a:t>dolore</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smtClean="0">
                <a:latin typeface="Helvetica"/>
                <a:cs typeface="Helvetica"/>
              </a:rPr>
              <a:t>ut</a:t>
            </a:r>
            <a:r>
              <a:rPr lang="en-US" sz="2800" dirty="0" smtClean="0">
                <a:latin typeface="Helvetica"/>
                <a:cs typeface="Helvetica"/>
              </a:rPr>
              <a:t> </a:t>
            </a:r>
            <a:r>
              <a:rPr lang="en-US" sz="2800" dirty="0" err="1" smtClean="0">
                <a:latin typeface="Helvetica"/>
                <a:cs typeface="Helvetica"/>
              </a:rPr>
              <a:t>labore</a:t>
            </a:r>
            <a:r>
              <a:rPr lang="en-US" sz="2800" dirty="0" smtClean="0">
                <a:latin typeface="Helvetica"/>
                <a:cs typeface="Helvetica"/>
              </a:rPr>
              <a:t> et.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incididunt</a:t>
            </a:r>
            <a:r>
              <a:rPr lang="en-US" sz="2800" dirty="0" smtClean="0">
                <a:latin typeface="Helvetica"/>
                <a:cs typeface="Helvetica"/>
              </a:rPr>
              <a:t> </a:t>
            </a:r>
            <a:r>
              <a:rPr lang="en-US" sz="2800" dirty="0" err="1" smtClean="0">
                <a:latin typeface="Helvetica"/>
                <a:cs typeface="Helvetica"/>
              </a:rPr>
              <a:t>ut</a:t>
            </a:r>
            <a:r>
              <a:rPr lang="en-US" sz="2800" dirty="0" smtClean="0">
                <a:latin typeface="Helvetica"/>
                <a:cs typeface="Helvetica"/>
              </a:rPr>
              <a:t> </a:t>
            </a:r>
            <a:r>
              <a:rPr lang="en-US" sz="2800" dirty="0" err="1" smtClean="0">
                <a:latin typeface="Helvetica"/>
                <a:cs typeface="Helvetica"/>
              </a:rPr>
              <a:t>labore</a:t>
            </a:r>
            <a:r>
              <a:rPr lang="en-US" sz="2800" dirty="0" smtClean="0">
                <a:latin typeface="Helvetica"/>
                <a:cs typeface="Helvetica"/>
              </a:rPr>
              <a:t> et </a:t>
            </a:r>
            <a:r>
              <a:rPr lang="en-US" sz="2800" dirty="0" err="1" smtClean="0">
                <a:latin typeface="Helvetica"/>
                <a:cs typeface="Helvetica"/>
              </a:rPr>
              <a:t>dolore</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smtClean="0">
                <a:latin typeface="Helvetica"/>
                <a:cs typeface="Helvetica"/>
              </a:rPr>
              <a:t>ut</a:t>
            </a:r>
            <a:r>
              <a:rPr lang="en-US" sz="2800" dirty="0" smtClean="0">
                <a:latin typeface="Helvetica"/>
                <a:cs typeface="Helvetica"/>
              </a:rPr>
              <a:t> </a:t>
            </a:r>
            <a:r>
              <a:rPr lang="en-US" sz="2800" dirty="0" err="1" smtClean="0">
                <a:latin typeface="Helvetica"/>
                <a:cs typeface="Helvetica"/>
              </a:rPr>
              <a:t>labore</a:t>
            </a:r>
            <a:r>
              <a:rPr lang="en-US" sz="2800" dirty="0" smtClean="0">
                <a:latin typeface="Helvetica"/>
                <a:cs typeface="Helvetica"/>
              </a:rPr>
              <a:t> et.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incididunt</a:t>
            </a:r>
            <a:r>
              <a:rPr lang="en-US" sz="2800" dirty="0" smtClean="0">
                <a:latin typeface="Helvetica"/>
                <a:cs typeface="Helvetica"/>
              </a:rPr>
              <a:t> </a:t>
            </a:r>
            <a:r>
              <a:rPr lang="en-US" sz="2800" dirty="0" err="1" smtClean="0">
                <a:latin typeface="Helvetica"/>
                <a:cs typeface="Helvetica"/>
              </a:rPr>
              <a:t>ut</a:t>
            </a:r>
            <a:r>
              <a:rPr lang="en-US" sz="2800" dirty="0" smtClean="0">
                <a:latin typeface="Helvetica"/>
                <a:cs typeface="Helvetica"/>
              </a:rPr>
              <a:t> </a:t>
            </a:r>
            <a:r>
              <a:rPr lang="en-US" sz="2800" dirty="0" err="1" smtClean="0">
                <a:latin typeface="Helvetica"/>
                <a:cs typeface="Helvetica"/>
              </a:rPr>
              <a:t>labore</a:t>
            </a:r>
            <a:r>
              <a:rPr lang="en-US" sz="2800" dirty="0" smtClean="0">
                <a:latin typeface="Helvetica"/>
                <a:cs typeface="Helvetica"/>
              </a:rPr>
              <a:t> et </a:t>
            </a:r>
            <a:r>
              <a:rPr lang="en-US" sz="2800" dirty="0" err="1" smtClean="0">
                <a:latin typeface="Helvetica"/>
                <a:cs typeface="Helvetica"/>
              </a:rPr>
              <a:t>dolore</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smtClean="0">
                <a:latin typeface="Helvetica"/>
                <a:cs typeface="Helvetica"/>
              </a:rPr>
              <a:t>ut</a:t>
            </a:r>
            <a:r>
              <a:rPr lang="en-US" sz="2800" dirty="0" smtClean="0">
                <a:latin typeface="Helvetica"/>
                <a:cs typeface="Helvetica"/>
              </a:rPr>
              <a:t> </a:t>
            </a:r>
            <a:r>
              <a:rPr lang="en-US" sz="2800" dirty="0" err="1" smtClean="0">
                <a:latin typeface="Helvetica"/>
                <a:cs typeface="Helvetica"/>
              </a:rPr>
              <a:t>labore</a:t>
            </a:r>
            <a:r>
              <a:rPr lang="en-US" sz="2800" dirty="0" smtClean="0">
                <a:latin typeface="Helvetica"/>
                <a:cs typeface="Helvetica"/>
              </a:rPr>
              <a:t> et.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 </a:t>
            </a:r>
            <a:r>
              <a:rPr lang="en-US" sz="2800" dirty="0" err="1" smtClean="0">
                <a:latin typeface="Helvetica"/>
                <a:cs typeface="Helvetica"/>
              </a:rPr>
              <a:t>incididunt</a:t>
            </a:r>
            <a:r>
              <a:rPr lang="en-US" sz="2800" dirty="0" smtClean="0">
                <a:latin typeface="Helvetica"/>
                <a:cs typeface="Helvetica"/>
              </a:rPr>
              <a:t> </a:t>
            </a:r>
            <a:r>
              <a:rPr lang="en-US" sz="2800" dirty="0" err="1" smtClean="0">
                <a:latin typeface="Helvetica"/>
                <a:cs typeface="Helvetica"/>
              </a:rPr>
              <a:t>ut</a:t>
            </a:r>
            <a:endParaRPr lang="en-US" sz="2800" dirty="0">
              <a:latin typeface="Helvetica"/>
              <a:cs typeface="Helvetica"/>
            </a:endParaRPr>
          </a:p>
        </p:txBody>
      </p:sp>
      <p:sp>
        <p:nvSpPr>
          <p:cNvPr id="31" name="TextBox 30"/>
          <p:cNvSpPr txBox="1"/>
          <p:nvPr/>
        </p:nvSpPr>
        <p:spPr>
          <a:xfrm>
            <a:off x="17321489" y="20639715"/>
            <a:ext cx="6232476" cy="4446262"/>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University </a:t>
            </a:r>
            <a:r>
              <a:rPr lang="en-US" sz="2800" dirty="0" smtClean="0">
                <a:latin typeface="Helvetica"/>
                <a:cs typeface="Helvetica"/>
              </a:rPr>
              <a:t>evolves</a:t>
            </a: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a:p>
            <a:pPr marL="457200" indent="-457200">
              <a:lnSpc>
                <a:spcPct val="110000"/>
              </a:lnSpc>
              <a:buFont typeface="Arial"/>
              <a:buChar char="•"/>
            </a:pPr>
            <a:r>
              <a:rPr lang="en-US" sz="2800" dirty="0">
                <a:latin typeface="Helvetica"/>
                <a:cs typeface="Helvetica"/>
              </a:rPr>
              <a:t>Two classes of user: faculty and staff</a:t>
            </a:r>
            <a:endParaRPr lang="en-US" sz="2800" dirty="0" smtClean="0">
              <a:latin typeface="Helvetica"/>
              <a:cs typeface="Helvetica"/>
            </a:endParaRPr>
          </a:p>
        </p:txBody>
      </p:sp>
      <p:pic>
        <p:nvPicPr>
          <p:cNvPr id="3" name="Picture 2"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665662"/>
            <a:ext cx="9563097" cy="10017508"/>
          </a:xfrm>
          <a:prstGeom prst="rect">
            <a:avLst/>
          </a:prstGeom>
        </p:spPr>
      </p:pic>
      <p:pic>
        <p:nvPicPr>
          <p:cNvPr id="2" name="Picture 1" descr="Cerberus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16288" y="20639716"/>
            <a:ext cx="2371257" cy="1832335"/>
          </a:xfrm>
          <a:prstGeom prst="rect">
            <a:avLst/>
          </a:prstGeom>
        </p:spPr>
      </p:pic>
      <p:sp>
        <p:nvSpPr>
          <p:cNvPr id="34" name="TextBox 33"/>
          <p:cNvSpPr txBox="1"/>
          <p:nvPr/>
        </p:nvSpPr>
        <p:spPr>
          <a:xfrm>
            <a:off x="21622511" y="14421788"/>
            <a:ext cx="9637776" cy="5868189"/>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User Education</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err="1">
                <a:latin typeface="Helvetica"/>
                <a:cs typeface="Helvetica"/>
              </a:rPr>
              <a:t>aliqua</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Lorem</a:t>
            </a:r>
            <a:r>
              <a:rPr lang="en-US" sz="2800" dirty="0">
                <a:latin typeface="Helvetica"/>
                <a:cs typeface="Helvetica"/>
              </a:rPr>
              <a:t> </a:t>
            </a:r>
            <a:r>
              <a:rPr lang="en-US" sz="2800" dirty="0" err="1" smtClean="0">
                <a:latin typeface="Helvetica"/>
                <a:cs typeface="Helvetica"/>
              </a:rPr>
              <a:t>ipsum</a:t>
            </a:r>
            <a:endParaRPr lang="en-US" sz="2800" dirty="0">
              <a:latin typeface="Helvetica"/>
              <a:cs typeface="Helvetica"/>
            </a:endParaRPr>
          </a:p>
        </p:txBody>
      </p:sp>
      <p:sp>
        <p:nvSpPr>
          <p:cNvPr id="35" name="TextBox 34"/>
          <p:cNvSpPr txBox="1"/>
          <p:nvPr/>
        </p:nvSpPr>
        <p:spPr>
          <a:xfrm>
            <a:off x="10985499" y="20639716"/>
            <a:ext cx="6213955" cy="4446262"/>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and </a:t>
            </a:r>
            <a:r>
              <a:rPr lang="en-US" sz="2800" dirty="0" smtClean="0">
                <a:latin typeface="Helvetica"/>
                <a:cs typeface="Helvetica"/>
              </a:rPr>
              <a:t>faculty</a:t>
            </a:r>
          </a:p>
          <a:p>
            <a:pPr marL="457200" indent="-457200">
              <a:lnSpc>
                <a:spcPct val="110000"/>
              </a:lnSpc>
              <a:buFont typeface="Arial"/>
              <a:buChar char="•"/>
            </a:pPr>
            <a:r>
              <a:rPr lang="en-US" sz="2800" dirty="0">
                <a:latin typeface="Helvetica"/>
                <a:cs typeface="Helvetica"/>
              </a:rPr>
              <a:t>A nested repository structure that is quickly understood by </a:t>
            </a:r>
            <a:r>
              <a:rPr lang="en-US" sz="2800" dirty="0" smtClean="0">
                <a:latin typeface="Helvetica"/>
                <a:cs typeface="Helvetica"/>
              </a:rPr>
              <a:t>users </a:t>
            </a:r>
            <a:r>
              <a:rPr lang="en-US" sz="2800" dirty="0">
                <a:latin typeface="Helvetica"/>
                <a:cs typeface="Helvetica"/>
              </a:rPr>
              <a:t>users users users users </a:t>
            </a:r>
            <a:endParaRPr lang="en-US" sz="2800" dirty="0" smtClean="0">
              <a:latin typeface="Helvetica"/>
              <a:cs typeface="Helvetica"/>
            </a:endParaRPr>
          </a:p>
          <a:p>
            <a:pPr marL="457200" indent="-457200">
              <a:lnSpc>
                <a:spcPct val="110000"/>
              </a:lnSpc>
              <a:buFont typeface="Arial"/>
              <a:buChar char="•"/>
            </a:pPr>
            <a:r>
              <a:rPr lang="en-US" sz="2800" dirty="0">
                <a:latin typeface="Helvetica"/>
                <a:cs typeface="Helvetica"/>
              </a:rPr>
              <a:t>Multiple browsing methods to enhance discovery of content</a:t>
            </a:r>
            <a:endParaRPr lang="en-US" sz="2800" dirty="0" smtClean="0">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14397" y="4593484"/>
            <a:ext cx="9613902" cy="9659994"/>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sp>
        <p:nvSpPr>
          <p:cNvPr id="17" name="TextBox 16"/>
          <p:cNvSpPr txBox="1"/>
          <p:nvPr/>
        </p:nvSpPr>
        <p:spPr>
          <a:xfrm>
            <a:off x="2981612" y="16066724"/>
            <a:ext cx="4196340"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Metadata</a:t>
            </a:r>
            <a:endParaRPr lang="en-US" sz="3600" dirty="0">
              <a:solidFill>
                <a:schemeClr val="accent4">
                  <a:lumMod val="75000"/>
                </a:schemeClr>
              </a:solidFill>
              <a:latin typeface="Helvetica"/>
              <a:cs typeface="Helvetica"/>
            </a:endParaRPr>
          </a:p>
        </p:txBody>
      </p:sp>
      <p:sp>
        <p:nvSpPr>
          <p:cNvPr id="18" name="TextBox 17"/>
          <p:cNvSpPr txBox="1"/>
          <p:nvPr/>
        </p:nvSpPr>
        <p:spPr>
          <a:xfrm>
            <a:off x="13125149" y="9205683"/>
            <a:ext cx="6531394"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Sample Graph</a:t>
            </a:r>
            <a:endParaRPr lang="en-US" sz="3600" dirty="0">
              <a:solidFill>
                <a:schemeClr val="accent4">
                  <a:lumMod val="75000"/>
                </a:schemeClr>
              </a:solidFill>
              <a:latin typeface="Helvetica"/>
              <a:cs typeface="Helvetica"/>
            </a:endParaRPr>
          </a:p>
        </p:txBody>
      </p:sp>
    </p:spTree>
    <p:extLst>
      <p:ext uri="{BB962C8B-B14F-4D97-AF65-F5344CB8AC3E}">
        <p14:creationId xmlns:p14="http://schemas.microsoft.com/office/powerpoint/2010/main" val="19893722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0" y="20027116"/>
            <a:ext cx="12568465" cy="51812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4094892" y="20511740"/>
            <a:ext cx="7229891" cy="3986136"/>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500" b="1" dirty="0">
                <a:latin typeface="Helvetica"/>
                <a:cs typeface="Helvetica"/>
              </a:rPr>
              <a:t>About </a:t>
            </a:r>
            <a:r>
              <a:rPr lang="en-US" sz="45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a:t>
            </a:r>
          </a:p>
          <a:p>
            <a:pPr>
              <a:lnSpc>
                <a:spcPct val="110000"/>
              </a:lnSpc>
            </a:pPr>
            <a:r>
              <a:rPr lang="en-US" sz="2800" dirty="0" err="1" smtClean="0">
                <a:latin typeface="Helvetica"/>
                <a:cs typeface="Helvetica"/>
              </a:rPr>
              <a:t>Consect</a:t>
            </a:r>
            <a:r>
              <a:rPr lang="en-US" sz="2800" dirty="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a:latin typeface="Helvetica"/>
                <a:cs typeface="Helvetica"/>
              </a:rPr>
              <a:t>Consect</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lgksed</a:t>
            </a:r>
            <a:r>
              <a:rPr lang="en-US" sz="2800" dirty="0" smtClean="0">
                <a:latin typeface="Helvetica"/>
                <a:cs typeface="Helvetica"/>
              </a:rPr>
              <a:t> </a:t>
            </a:r>
            <a:r>
              <a:rPr lang="en-US" sz="2800" dirty="0">
                <a:latin typeface="Helvetica"/>
                <a:cs typeface="Helvetica"/>
              </a:rPr>
              <a:t>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smtClean="0">
                <a:latin typeface="Helvetica"/>
                <a:cs typeface="Helvetica"/>
              </a:rPr>
              <a:t>.</a:t>
            </a:r>
          </a:p>
          <a:p>
            <a:pPr>
              <a:lnSpc>
                <a:spcPct val="110000"/>
              </a:lnSpc>
            </a:pPr>
            <a:r>
              <a:rPr lang="en-US" sz="2800" b="1" dirty="0" err="1" smtClean="0">
                <a:solidFill>
                  <a:srgbClr val="2B84D2"/>
                </a:solidFill>
                <a:latin typeface="Helvetica"/>
                <a:cs typeface="Helvetica"/>
              </a:rPr>
              <a:t>github.com</a:t>
            </a:r>
            <a:r>
              <a:rPr lang="en-US" sz="2800" b="1" dirty="0">
                <a:solidFill>
                  <a:srgbClr val="2B84D2"/>
                </a:solidFill>
                <a:latin typeface="Helvetica"/>
                <a:cs typeface="Helvetica"/>
              </a:rPr>
              <a:t>/NEU-Libraries/</a:t>
            </a:r>
            <a:r>
              <a:rPr lang="en-US" sz="2800" b="1" dirty="0" err="1">
                <a:solidFill>
                  <a:srgbClr val="2B84D2"/>
                </a:solidFill>
                <a:latin typeface="Helvetica"/>
                <a:cs typeface="Helvetica"/>
              </a:rPr>
              <a:t>cerberus</a:t>
            </a:r>
            <a:endParaRPr lang="en-US" sz="2800" b="1" dirty="0">
              <a:solidFill>
                <a:srgbClr val="2B84D2"/>
              </a:solidFill>
              <a:latin typeface="Helvetica"/>
              <a:cs typeface="Helvetica"/>
            </a:endParaRPr>
          </a:p>
        </p:txBody>
      </p:sp>
      <p:sp>
        <p:nvSpPr>
          <p:cNvPr id="27" name="Rectangle 26"/>
          <p:cNvSpPr/>
          <p:nvPr/>
        </p:nvSpPr>
        <p:spPr>
          <a:xfrm rot="5400000">
            <a:off x="18900412" y="12347215"/>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9" name="Rectangle 28"/>
          <p:cNvSpPr/>
          <p:nvPr/>
        </p:nvSpPr>
        <p:spPr>
          <a:xfrm rot="5400000">
            <a:off x="15697197" y="-15652051"/>
            <a:ext cx="914400"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8" name="Rectangle 17"/>
          <p:cNvSpPr/>
          <p:nvPr/>
        </p:nvSpPr>
        <p:spPr>
          <a:xfrm rot="5400000">
            <a:off x="214388" y="14821543"/>
            <a:ext cx="20913314" cy="4572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0" name="Rectangle 19"/>
          <p:cNvSpPr/>
          <p:nvPr/>
        </p:nvSpPr>
        <p:spPr>
          <a:xfrm rot="5400000">
            <a:off x="13353466" y="14877713"/>
            <a:ext cx="21009713" cy="441264"/>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pic>
        <p:nvPicPr>
          <p:cNvPr id="6" name="Picture 5" descr="SmartCollection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500" y="4593485"/>
            <a:ext cx="12568465" cy="15433632"/>
          </a:xfrm>
          <a:prstGeom prst="rect">
            <a:avLst/>
          </a:prstGeom>
        </p:spPr>
      </p:pic>
      <p:sp>
        <p:nvSpPr>
          <p:cNvPr id="39" name="Rectangle 38"/>
          <p:cNvSpPr/>
          <p:nvPr/>
        </p:nvSpPr>
        <p:spPr>
          <a:xfrm rot="5400000">
            <a:off x="5372351" y="9052515"/>
            <a:ext cx="457202" cy="1076909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4078955" y="4593486"/>
            <a:ext cx="7163042" cy="965999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Communities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a:t>
            </a:r>
            <a:r>
              <a:rPr lang="en-US" sz="2800" dirty="0" smtClean="0">
                <a:latin typeface="Helvetica"/>
                <a:cs typeface="Helvetica"/>
              </a:rPr>
              <a:t>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r>
              <a:rPr lang="en-US" sz="2800" dirty="0" smtClean="0">
                <a:latin typeface="Helvetica"/>
                <a:cs typeface="Helvetica"/>
              </a:rPr>
              <a:t> </a:t>
            </a:r>
            <a:endParaRPr lang="en-US" sz="2800" dirty="0">
              <a:latin typeface="Helvetica"/>
              <a:cs typeface="Helvetica"/>
            </a:endParaRPr>
          </a:p>
        </p:txBody>
      </p:sp>
      <p:sp>
        <p:nvSpPr>
          <p:cNvPr id="31" name="TextBox 30"/>
          <p:cNvSpPr txBox="1"/>
          <p:nvPr/>
        </p:nvSpPr>
        <p:spPr>
          <a:xfrm>
            <a:off x="17321489" y="20639715"/>
            <a:ext cx="6232476"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Disadvantages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endParaRPr lang="en-US" sz="2800" dirty="0">
              <a:latin typeface="Helvetica"/>
              <a:cs typeface="Helvetica"/>
            </a:endParaRPr>
          </a:p>
        </p:txBody>
      </p:sp>
      <p:pic>
        <p:nvPicPr>
          <p:cNvPr id="3" name="Picture 2"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665662"/>
            <a:ext cx="9563097" cy="10017508"/>
          </a:xfrm>
          <a:prstGeom prst="rect">
            <a:avLst/>
          </a:prstGeom>
        </p:spPr>
      </p:pic>
      <p:pic>
        <p:nvPicPr>
          <p:cNvPr id="2" name="Picture 1" descr="Cerberus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6676" y="20639718"/>
            <a:ext cx="2371257" cy="1832335"/>
          </a:xfrm>
          <a:prstGeom prst="rect">
            <a:avLst/>
          </a:prstGeom>
        </p:spPr>
      </p:pic>
      <p:sp>
        <p:nvSpPr>
          <p:cNvPr id="34" name="TextBox 33"/>
          <p:cNvSpPr txBox="1"/>
          <p:nvPr/>
        </p:nvSpPr>
        <p:spPr>
          <a:xfrm>
            <a:off x="24094892" y="14497996"/>
            <a:ext cx="7163041" cy="5868189"/>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User Education</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a:t>
            </a:r>
            <a:endParaRPr lang="en-US" sz="2800" dirty="0">
              <a:latin typeface="Helvetica"/>
              <a:cs typeface="Helvetica"/>
            </a:endParaRPr>
          </a:p>
        </p:txBody>
      </p:sp>
      <p:sp>
        <p:nvSpPr>
          <p:cNvPr id="35" name="TextBox 34"/>
          <p:cNvSpPr txBox="1"/>
          <p:nvPr/>
        </p:nvSpPr>
        <p:spPr>
          <a:xfrm>
            <a:off x="10985499" y="20639716"/>
            <a:ext cx="6213955"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endParaRPr lang="en-US" sz="2800" dirty="0" smtClean="0">
              <a:latin typeface="Helvetica"/>
              <a:cs typeface="Helvetica"/>
            </a:endParaRPr>
          </a:p>
        </p:txBody>
      </p:sp>
      <p:sp>
        <p:nvSpPr>
          <p:cNvPr id="30" name="Rectangle 29"/>
          <p:cNvSpPr/>
          <p:nvPr/>
        </p:nvSpPr>
        <p:spPr>
          <a:xfrm rot="5400000">
            <a:off x="15618182" y="9152650"/>
            <a:ext cx="920030" cy="32156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7" name="Rectangle 36"/>
          <p:cNvSpPr/>
          <p:nvPr/>
        </p:nvSpPr>
        <p:spPr>
          <a:xfrm rot="5400000">
            <a:off x="21223221" y="9858941"/>
            <a:ext cx="457201" cy="21104352"/>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8" name="Rectangle 37"/>
          <p:cNvSpPr/>
          <p:nvPr/>
        </p:nvSpPr>
        <p:spPr>
          <a:xfrm rot="5400000">
            <a:off x="-12341588" y="12234333"/>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a:latin typeface="Helvetica"/>
                <a:cs typeface="Helvetica"/>
              </a:rPr>
              <a:t>Highlighting Scholarly Content in Hydra Using Communities </a:t>
            </a:r>
            <a:endParaRPr lang="en-US" sz="7200" dirty="0" smtClean="0">
              <a:latin typeface="Helvetica"/>
              <a:cs typeface="Helvetica"/>
            </a:endParaRPr>
          </a:p>
        </p:txBody>
      </p:sp>
      <p:sp>
        <p:nvSpPr>
          <p:cNvPr id="42" name="Rectangle 41"/>
          <p:cNvSpPr/>
          <p:nvPr/>
        </p:nvSpPr>
        <p:spPr>
          <a:xfrm rot="5400000">
            <a:off x="27592243" y="10177708"/>
            <a:ext cx="457200" cy="836630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1" name="TextBox 20"/>
          <p:cNvSpPr txBox="1"/>
          <p:nvPr/>
        </p:nvSpPr>
        <p:spPr>
          <a:xfrm>
            <a:off x="914397" y="2370572"/>
            <a:ext cx="13975484" cy="1994309"/>
          </a:xfrm>
          <a:prstGeom prst="rect">
            <a:avLst/>
          </a:prstGeom>
          <a:noFill/>
          <a:ln>
            <a:solidFill>
              <a:schemeClr val="tx1"/>
            </a:solid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solidFill>
              <a:schemeClr val="tx1"/>
            </a:solid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6" name="Rectangle 25"/>
          <p:cNvSpPr/>
          <p:nvPr/>
        </p:nvSpPr>
        <p:spPr>
          <a:xfrm rot="10800000">
            <a:off x="914397" y="4364882"/>
            <a:ext cx="30191139" cy="228601"/>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8" name="TextBox 27"/>
          <p:cNvSpPr txBox="1"/>
          <p:nvPr/>
        </p:nvSpPr>
        <p:spPr>
          <a:xfrm>
            <a:off x="914397" y="4593484"/>
            <a:ext cx="9613902" cy="9794396"/>
          </a:xfrm>
          <a:prstGeom prst="rect">
            <a:avLst/>
          </a:prstGeom>
          <a:noFill/>
          <a:ln w="28575" cmpd="sng">
            <a:solidFill>
              <a:schemeClr val="tx1"/>
            </a:solid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nSpc>
                <a:spcPct val="110000"/>
              </a:lnSpc>
            </a:pP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smtClean="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p>
        </p:txBody>
      </p:sp>
    </p:spTree>
    <p:extLst>
      <p:ext uri="{BB962C8B-B14F-4D97-AF65-F5344CB8AC3E}">
        <p14:creationId xmlns:p14="http://schemas.microsoft.com/office/powerpoint/2010/main" val="30122496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5550</TotalTime>
  <Words>1670</Words>
  <Application>Microsoft Macintosh PowerPoint</Application>
  <PresentationFormat>Custom</PresentationFormat>
  <Paragraphs>126</Paragraphs>
  <Slides>4</Slides>
  <Notes>4</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65</cp:revision>
  <dcterms:created xsi:type="dcterms:W3CDTF">2015-04-30T21:08:20Z</dcterms:created>
  <dcterms:modified xsi:type="dcterms:W3CDTF">2015-05-19T00:20:13Z</dcterms:modified>
</cp:coreProperties>
</file>